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5"/>
  </p:notesMasterIdLst>
  <p:handoutMasterIdLst>
    <p:handoutMasterId r:id="rId36"/>
  </p:handoutMasterIdLst>
  <p:sldIdLst>
    <p:sldId id="259" r:id="rId2"/>
    <p:sldId id="257" r:id="rId3"/>
    <p:sldId id="302" r:id="rId4"/>
    <p:sldId id="258" r:id="rId5"/>
    <p:sldId id="343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324" r:id="rId17"/>
    <p:sldId id="344" r:id="rId18"/>
    <p:sldId id="345" r:id="rId19"/>
    <p:sldId id="346" r:id="rId20"/>
    <p:sldId id="347" r:id="rId21"/>
    <p:sldId id="348" r:id="rId22"/>
    <p:sldId id="349" r:id="rId23"/>
    <p:sldId id="350" r:id="rId24"/>
    <p:sldId id="351" r:id="rId25"/>
    <p:sldId id="352" r:id="rId26"/>
    <p:sldId id="353" r:id="rId27"/>
    <p:sldId id="354" r:id="rId28"/>
    <p:sldId id="355" r:id="rId29"/>
    <p:sldId id="270" r:id="rId30"/>
    <p:sldId id="271" r:id="rId31"/>
    <p:sldId id="272" r:id="rId32"/>
    <p:sldId id="273" r:id="rId33"/>
    <p:sldId id="274" r:id="rId34"/>
  </p:sldIdLst>
  <p:sldSz cx="12192000" cy="6858000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Fira Sans Book" panose="020B0503050000020004" pitchFamily="34" charset="0"/>
      <p:regular r:id="rId41"/>
      <p:italic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811B"/>
    <a:srgbClr val="006FBA"/>
    <a:srgbClr val="D0CECE"/>
    <a:srgbClr val="00A499"/>
    <a:srgbClr val="4472C4"/>
    <a:srgbClr val="00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9" autoAdjust="0"/>
    <p:restoredTop sz="80733" autoAdjust="0"/>
  </p:normalViewPr>
  <p:slideViewPr>
    <p:cSldViewPr snapToGrid="0">
      <p:cViewPr varScale="1">
        <p:scale>
          <a:sx n="55" d="100"/>
          <a:sy n="55" d="100"/>
        </p:scale>
        <p:origin x="69" y="6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2914" y="6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0C1D309-55E9-462F-998C-6C03EDBEFB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83DC36-CCA5-45D8-AF96-690A95BB1A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20891-CB36-42FB-BB5D-8EE4ADC66E4F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50EC3-8129-40CC-B439-3905CA26083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B9AE8D-F542-4953-A687-62FD88770DF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7ED35-6413-40EA-AE76-96AC74A5A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3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9F8B74-031D-499D-81FD-AF72FF017BD3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EF932-75D1-476C-8DA0-DF5E5F493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4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83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224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592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7BB8A-D810-41E7-8D4E-E2EB633F99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12FD64-9B58-4ABB-8584-94C317A17E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58203-4C78-4FC5-93B7-39174C121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A976B-B733-4B59-B7AA-F34E50F3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020E7-8DAB-4669-819E-08DEF6A46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65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178CF-E7DC-47A0-AF29-1285CEE92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6F3572-6931-44D3-8938-5BCF12B96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A1455-24E4-49C8-A990-D28A294FA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22B45-F0CA-483F-93E5-9A7454728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ED411-DF9F-49CE-B98D-4453D5DB3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5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88E28D-DA4B-4A94-8F3E-8C41DA144B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7F373-0DB3-4EB1-B863-07A8E7148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DA661-5310-4746-AB0A-6835E2C81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4B654-C175-48B1-9CAA-7BEC460AE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ECB12-D7CD-4856-8A8C-C17D3B22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95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95BEC-8DC8-42C7-98C5-2EB69332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D193-6F81-47A7-A445-6C4C2C428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0EC0D-E2DD-4BD6-AAB7-57C14A382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1314A-19D7-4F05-A2D3-1ADB7903A535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C6804-CFA7-470E-936C-F323B491F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47F48-A41D-4AFE-991E-91591FFCC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5ED77-B299-4C15-97A4-C66DB4D93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80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59E30-9D4D-44C7-97F9-B8BC0AAB2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827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0375-BFA4-4A7B-AF30-B3DC79E3E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Fira Sans Book" panose="020B0503050000020004" pitchFamily="34" charset="0"/>
              </a:defRPr>
            </a:lvl1pPr>
            <a:lvl2pPr>
              <a:defRPr baseline="0">
                <a:latin typeface="Fira Sans Book" panose="020B0503050000020004" pitchFamily="34" charset="0"/>
              </a:defRPr>
            </a:lvl2pPr>
            <a:lvl3pPr>
              <a:defRPr baseline="0">
                <a:latin typeface="Fira Sans Book" panose="020B0503050000020004" pitchFamily="34" charset="0"/>
              </a:defRPr>
            </a:lvl3pPr>
            <a:lvl4pPr>
              <a:defRPr baseline="0">
                <a:latin typeface="Fira Sans Book" panose="020B0503050000020004" pitchFamily="34" charset="0"/>
              </a:defRPr>
            </a:lvl4pPr>
            <a:lvl5pPr>
              <a:defRPr baseline="0">
                <a:latin typeface="Fira Sans Book" panose="020B05030500000200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53907-0DED-48DC-8CDC-C9463AC58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B2619-4806-4E22-B631-7B66B80F0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4E1F4-C899-41CF-A8C6-22D4254D3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8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6F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D45A4-0A94-4E76-973C-2CBAA26B1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82326-28DD-4909-BD63-347C64403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35E0C-DF56-4AD4-8743-506C108E5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4803F-2318-464D-B9C1-82AE28D0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F0C43-FBF6-4643-A3BC-8E19CE5A2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22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1F2F-B891-4452-8A75-13D5BD64E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AA7BB-5E3C-417B-8EA7-06B3B22926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20598-D652-4A3C-BC73-8D232909C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1C844-7659-4C66-A4FA-A093971E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14A307-1D5B-4639-A9F9-26C814B71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DE65E-41A6-4BDB-B021-B62E73EC5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56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9960C-7E48-47EE-9E81-D2B3540A2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AAB35-000E-4988-AEB0-EFFFA59AA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AC393-4EA6-45ED-B8A5-ECD716480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4936E6-A4B1-4A26-BC85-FB486ED103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C07AA0-8B8F-4C71-80A6-7A4938099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598830-88BA-4968-8225-4A152979B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5BDB88-E3D1-4F59-9929-233CFBB13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708D7D-9AC3-4357-BFA2-A95F91F0C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80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FB87C-F525-4A1D-9581-9CAB28ADC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D0DF9A-6F4F-49FA-89E0-D9DA1745C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BF57C1-F6B1-4312-AC14-D263B1BE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DE8699-D5B8-4B4C-993A-23A02E610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06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345C9B-93D2-41A5-A3FC-5FDF5A15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BE02E2-1CE2-4CB3-92BD-33EF62F5B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63705D-C980-4558-A655-C52DD0CBF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6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ED01E-60CA-4698-B3A7-D2E85FC13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AC31A-88F6-4F1F-B49E-488C802FF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5E67C-798F-4E1C-A7C3-D0B66E96C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E05ECF-E364-4212-ADFE-5953AFCF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B90466-0ECA-4846-BEE0-D4A9BEF62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1A9A6-D7A7-449C-994D-BF7683E2B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18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49C35-813E-44E4-AE18-3608AB3E6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F1FE2E-5C84-4BB2-9F45-B4794F22EA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77074A-308C-4B30-9171-58BD9DD201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0C6EF9-30FD-4D00-A7E1-F3D092414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51DEA0-C9EC-4BF0-BAE9-10A7C5133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4409F-9947-414F-9036-4E64E7732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77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F13E4B-C58D-49D1-B118-A23BC06A4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3285D-1004-467A-878C-6F85EDD8B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1CC7-BC6B-4B74-8B6E-F033FCAB65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72AC6-8724-4A85-B510-93FEE1FC801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7FFEE-1D8C-4047-BCB2-6C9C0261B6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4C9D1-01F1-4DFE-9606-57B6E1AD0F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70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5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B811B"/>
          </a:solidFill>
          <a:latin typeface="Fira Sans Book" panose="020B0503050000020004" pitchFamily="34" charset="0"/>
          <a:ea typeface="Fira Sans Book" panose="020B05030500000200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E4719E0-5B26-424B-99FE-28BEE15BFB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4"/>
          <a:stretch/>
        </p:blipFill>
        <p:spPr bwMode="auto">
          <a:xfrm>
            <a:off x="0" y="0"/>
            <a:ext cx="12192000" cy="687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F41991-CBFD-4181-9547-D1AC45332C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6449" y="3183581"/>
            <a:ext cx="4343977" cy="183405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Parallel and </a:t>
            </a:r>
            <a:r>
              <a:rPr lang="en-US" sz="40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Distributed Systems </a:t>
            </a:r>
            <a:r>
              <a:rPr lang="en-US" sz="4000" dirty="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00F6B4-17F2-491F-846B-4816627E4E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51238" y="5414377"/>
            <a:ext cx="3410416" cy="98168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Pavel Krömer, 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Dept. of Computer Science, 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VSB – Technical University of Ostrava</a:t>
            </a:r>
          </a:p>
        </p:txBody>
      </p:sp>
      <p:cxnSp>
        <p:nvCxnSpPr>
          <p:cNvPr id="2053" name="Straight Connector 7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ED5BF85-0D89-4466-A593-4C4EE9991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382" y="5177184"/>
            <a:ext cx="755871" cy="109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765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riskology.co/wp-content/uploads/2014/04/checklis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77439"/>
            <a:ext cx="3172956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FDM: Communication (II)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2956" y="1825625"/>
            <a:ext cx="8502488" cy="4351338"/>
          </a:xfrm>
        </p:spPr>
        <p:txBody>
          <a:bodyPr>
            <a:normAutofit/>
          </a:bodyPr>
          <a:lstStyle/>
          <a:p>
            <a:r>
              <a:rPr lang="en-US" b="1" dirty="0"/>
              <a:t>All tasks </a:t>
            </a:r>
            <a:r>
              <a:rPr lang="en-US" dirty="0"/>
              <a:t>should perform </a:t>
            </a:r>
            <a:r>
              <a:rPr lang="en-US" b="1" dirty="0"/>
              <a:t>similar amount of communication </a:t>
            </a:r>
            <a:r>
              <a:rPr lang="en-US" dirty="0"/>
              <a:t>ops. Otherwise, it will scale poorly</a:t>
            </a:r>
          </a:p>
          <a:p>
            <a:r>
              <a:rPr lang="en-US" b="1" dirty="0"/>
              <a:t>Each task </a:t>
            </a:r>
            <a:r>
              <a:rPr lang="en-US" dirty="0"/>
              <a:t>should </a:t>
            </a:r>
            <a:r>
              <a:rPr lang="en-US" b="1" dirty="0"/>
              <a:t>communicate with small number of </a:t>
            </a:r>
            <a:r>
              <a:rPr lang="en-US" b="1" dirty="0" err="1"/>
              <a:t>neighbours</a:t>
            </a:r>
            <a:endParaRPr lang="en-US" dirty="0"/>
          </a:p>
          <a:p>
            <a:r>
              <a:rPr lang="en-US" dirty="0"/>
              <a:t>Communication ops. should be able to run in parallel</a:t>
            </a:r>
          </a:p>
          <a:p>
            <a:r>
              <a:rPr lang="en-US" dirty="0"/>
              <a:t>Tasks should perform as much computations as possible in concurrent</a:t>
            </a:r>
          </a:p>
        </p:txBody>
      </p:sp>
    </p:spTree>
    <p:extLst>
      <p:ext uri="{BB962C8B-B14F-4D97-AF65-F5344CB8AC3E}">
        <p14:creationId xmlns:p14="http://schemas.microsoft.com/office/powerpoint/2010/main" val="3291039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0472" y="4983188"/>
            <a:ext cx="2574539" cy="919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FDM: Agglomeration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099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Re-consider partitioning and communication by combining tasks to reduce overhead and improve performance</a:t>
            </a:r>
          </a:p>
          <a:p>
            <a:r>
              <a:rPr lang="en-US" dirty="0"/>
              <a:t>Combines (groups of) small tasks to create larger tasks</a:t>
            </a:r>
          </a:p>
          <a:p>
            <a:r>
              <a:rPr lang="en-US" dirty="0"/>
              <a:t>In fact a multi-objective optimization problems with conflicting tasks</a:t>
            </a:r>
          </a:p>
          <a:p>
            <a:r>
              <a:rPr lang="en-US" dirty="0"/>
              <a:t>It usually tackles</a:t>
            </a:r>
          </a:p>
          <a:p>
            <a:pPr lvl="1"/>
            <a:r>
              <a:rPr lang="en-US" dirty="0"/>
              <a:t>Granularity </a:t>
            </a:r>
          </a:p>
          <a:p>
            <a:pPr lvl="2"/>
            <a:r>
              <a:rPr lang="en-US" dirty="0"/>
              <a:t>Increase locality by </a:t>
            </a:r>
            <a:r>
              <a:rPr lang="en-US" b="1" dirty="0"/>
              <a:t>merging tasks with channel </a:t>
            </a:r>
            <a:r>
              <a:rPr lang="en-US" b="1" dirty="0" err="1"/>
              <a:t>inbetween</a:t>
            </a:r>
            <a:endParaRPr lang="en-US" b="1" dirty="0"/>
          </a:p>
          <a:p>
            <a:pPr lvl="2"/>
            <a:endParaRPr lang="en-US" dirty="0"/>
          </a:p>
          <a:p>
            <a:pPr lvl="2"/>
            <a:r>
              <a:rPr lang="en-US" dirty="0"/>
              <a:t>Combine groups of tasks that </a:t>
            </a:r>
            <a:r>
              <a:rPr lang="en-US" b="1" dirty="0"/>
              <a:t>all send and all receive from each other</a:t>
            </a:r>
          </a:p>
          <a:p>
            <a:r>
              <a:rPr lang="en-US" dirty="0"/>
              <a:t>Must not prevent scalability (and portability) and </a:t>
            </a:r>
            <a:br>
              <a:rPr lang="en-US" dirty="0"/>
            </a:br>
            <a:r>
              <a:rPr lang="en-US" dirty="0"/>
              <a:t>SW engineering aspects (code re-use etc.)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9743" y="4208524"/>
            <a:ext cx="2841246" cy="500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453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riskology.co/wp-content/uploads/2014/04/checklis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77439"/>
            <a:ext cx="3172956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FDM: Agglomeration (II)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2956" y="1825625"/>
            <a:ext cx="8502488" cy="435133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Reduce communication </a:t>
            </a:r>
            <a:r>
              <a:rPr lang="en-US" dirty="0"/>
              <a:t>by </a:t>
            </a:r>
            <a:r>
              <a:rPr lang="en-US" b="1" dirty="0"/>
              <a:t>increasing locality</a:t>
            </a:r>
          </a:p>
          <a:p>
            <a:r>
              <a:rPr lang="en-US" b="1" dirty="0"/>
              <a:t>Redundancy in computation</a:t>
            </a:r>
            <a:r>
              <a:rPr lang="en-US" dirty="0"/>
              <a:t> should be paid for by benefits (e.g. </a:t>
            </a:r>
            <a:r>
              <a:rPr lang="en-US" b="1" dirty="0"/>
              <a:t>scalability</a:t>
            </a:r>
            <a:r>
              <a:rPr lang="en-US" dirty="0"/>
              <a:t>)</a:t>
            </a:r>
          </a:p>
          <a:p>
            <a:r>
              <a:rPr lang="en-US" b="1" dirty="0"/>
              <a:t>Data replication </a:t>
            </a:r>
            <a:r>
              <a:rPr lang="en-US" dirty="0"/>
              <a:t>should not restrict the result and </a:t>
            </a:r>
            <a:r>
              <a:rPr lang="en-US" b="1" dirty="0"/>
              <a:t>compromise scalability</a:t>
            </a:r>
          </a:p>
          <a:p>
            <a:r>
              <a:rPr lang="en-US" b="1" dirty="0"/>
              <a:t>Agglomerated tasks </a:t>
            </a:r>
            <a:r>
              <a:rPr lang="en-US" dirty="0"/>
              <a:t>should be </a:t>
            </a:r>
            <a:r>
              <a:rPr lang="en-US" b="1" dirty="0"/>
              <a:t>similar in size </a:t>
            </a:r>
            <a:r>
              <a:rPr lang="en-US" dirty="0"/>
              <a:t>of communication and computation</a:t>
            </a:r>
          </a:p>
          <a:p>
            <a:r>
              <a:rPr lang="en-US" dirty="0"/>
              <a:t>The </a:t>
            </a:r>
            <a:r>
              <a:rPr lang="en-US" b="1" dirty="0"/>
              <a:t>number of tasks </a:t>
            </a:r>
            <a:r>
              <a:rPr lang="en-US" dirty="0"/>
              <a:t>still </a:t>
            </a:r>
            <a:r>
              <a:rPr lang="en-US" b="1" dirty="0"/>
              <a:t>scales well with problem size</a:t>
            </a:r>
          </a:p>
          <a:p>
            <a:r>
              <a:rPr lang="en-US" dirty="0"/>
              <a:t>It still </a:t>
            </a:r>
            <a:r>
              <a:rPr lang="en-US" b="1" dirty="0"/>
              <a:t>fits current and future target platforms</a:t>
            </a:r>
          </a:p>
          <a:p>
            <a:r>
              <a:rPr lang="en-US" dirty="0"/>
              <a:t>Number of tasks </a:t>
            </a:r>
            <a:r>
              <a:rPr lang="en-US" b="1" dirty="0"/>
              <a:t>cannot be made any smaller </a:t>
            </a:r>
            <a:r>
              <a:rPr lang="en-US" dirty="0"/>
              <a:t>without </a:t>
            </a:r>
            <a:r>
              <a:rPr lang="en-US" b="1" dirty="0"/>
              <a:t>imbalance </a:t>
            </a:r>
            <a:r>
              <a:rPr lang="en-US" dirty="0"/>
              <a:t>or </a:t>
            </a:r>
            <a:r>
              <a:rPr lang="en-US" b="1" dirty="0"/>
              <a:t>scalability </a:t>
            </a:r>
            <a:r>
              <a:rPr lang="en-US" dirty="0"/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2664688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FDM: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Assigns a processor to each task</a:t>
            </a:r>
          </a:p>
          <a:p>
            <a:r>
              <a:rPr lang="en-US" dirty="0"/>
              <a:t>Goal</a:t>
            </a:r>
          </a:p>
          <a:p>
            <a:pPr lvl="1"/>
            <a:r>
              <a:rPr lang="en-US" dirty="0"/>
              <a:t>Minimize total execution time, maximize processor utilization (for all procs.)</a:t>
            </a:r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Place tasks that run concurrently on different processors</a:t>
            </a:r>
          </a:p>
          <a:p>
            <a:pPr lvl="1"/>
            <a:r>
              <a:rPr lang="en-US" dirty="0"/>
              <a:t>Place tasks that communicate frequently on the same processor</a:t>
            </a:r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Regular communication: even, cyclic, interleaved assignment</a:t>
            </a:r>
          </a:p>
          <a:p>
            <a:pPr lvl="1"/>
            <a:r>
              <a:rPr lang="en-US" dirty="0"/>
              <a:t>Irregular communication: </a:t>
            </a:r>
          </a:p>
          <a:p>
            <a:pPr lvl="2"/>
            <a:r>
              <a:rPr lang="en-US" dirty="0"/>
              <a:t>Static load balancing (communication known beforehand, decisions at compile (launch)-time)</a:t>
            </a:r>
          </a:p>
          <a:p>
            <a:pPr lvl="2"/>
            <a:r>
              <a:rPr lang="en-US" dirty="0"/>
              <a:t>Dynamic load balancing (analysis of running tasks)</a:t>
            </a:r>
          </a:p>
          <a:p>
            <a:pPr lvl="2"/>
            <a:r>
              <a:rPr lang="en-US" dirty="0"/>
              <a:t>Task scheduling (good for independent tasks)</a:t>
            </a:r>
          </a:p>
        </p:txBody>
      </p:sp>
    </p:spTree>
    <p:extLst>
      <p:ext uri="{BB962C8B-B14F-4D97-AF65-F5344CB8AC3E}">
        <p14:creationId xmlns:p14="http://schemas.microsoft.com/office/powerpoint/2010/main" val="744823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riskology.co/wp-content/uploads/2014/04/checklis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77439"/>
            <a:ext cx="3172956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FDM: Mapping (II)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2956" y="1825625"/>
            <a:ext cx="8502488" cy="4351338"/>
          </a:xfrm>
        </p:spPr>
        <p:txBody>
          <a:bodyPr>
            <a:normAutofit/>
          </a:bodyPr>
          <a:lstStyle/>
          <a:p>
            <a:r>
              <a:rPr lang="en-US" dirty="0"/>
              <a:t>Consider </a:t>
            </a:r>
            <a:r>
              <a:rPr lang="en-US" b="1" dirty="0"/>
              <a:t>single task/processor </a:t>
            </a:r>
            <a:r>
              <a:rPr lang="en-US" dirty="0"/>
              <a:t>or </a:t>
            </a:r>
            <a:r>
              <a:rPr lang="en-US" b="1" dirty="0"/>
              <a:t>multiple tasks/processor </a:t>
            </a:r>
            <a:r>
              <a:rPr lang="en-US" dirty="0"/>
              <a:t>assignment</a:t>
            </a:r>
          </a:p>
          <a:p>
            <a:r>
              <a:rPr lang="en-US" dirty="0"/>
              <a:t>Decide between static and dynamic allocation of tasks to procs.</a:t>
            </a:r>
          </a:p>
          <a:p>
            <a:r>
              <a:rPr lang="en-US" dirty="0"/>
              <a:t>If a centralized controller is used, make sure that it will not become a bottleneck</a:t>
            </a:r>
          </a:p>
          <a:p>
            <a:r>
              <a:rPr lang="en-US" dirty="0"/>
              <a:t>Choose a suitable algorithm for dynamic load balancing (if used)</a:t>
            </a:r>
          </a:p>
        </p:txBody>
      </p:sp>
    </p:spTree>
    <p:extLst>
      <p:ext uri="{BB962C8B-B14F-4D97-AF65-F5344CB8AC3E}">
        <p14:creationId xmlns:p14="http://schemas.microsoft.com/office/powerpoint/2010/main" val="3948743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FDM: Mapping (III)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29544"/>
            <a:ext cx="10233074" cy="500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47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1A15CA7-0BD1-447F-8FAD-D31F643154DA}"/>
              </a:ext>
            </a:extLst>
          </p:cNvPr>
          <p:cNvSpPr txBox="1">
            <a:spLocks/>
          </p:cNvSpPr>
          <p:nvPr/>
        </p:nvSpPr>
        <p:spPr>
          <a:xfrm>
            <a:off x="734255" y="3178252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endParaRPr lang="cs-CZ" sz="4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1412D8-23CB-41C6-9B80-D865CDF7FAC3}"/>
              </a:ext>
            </a:extLst>
          </p:cNvPr>
          <p:cNvSpPr txBox="1">
            <a:spLocks/>
          </p:cNvSpPr>
          <p:nvPr/>
        </p:nvSpPr>
        <p:spPr>
          <a:xfrm>
            <a:off x="902206" y="4243873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endParaRPr lang="cs-CZ" sz="4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CA9A4C-B77E-4650-9BF5-91CAF46CE248}"/>
              </a:ext>
            </a:extLst>
          </p:cNvPr>
          <p:cNvSpPr txBox="1">
            <a:spLocks/>
          </p:cNvSpPr>
          <p:nvPr/>
        </p:nvSpPr>
        <p:spPr>
          <a:xfrm>
            <a:off x="808900" y="2112631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r>
              <a:rPr lang="en-US" sz="4400" dirty="0"/>
              <a:t>Parallel programming patterns</a:t>
            </a:r>
            <a:endParaRPr lang="cs-CZ" sz="4400" dirty="0"/>
          </a:p>
        </p:txBody>
      </p:sp>
    </p:spTree>
    <p:extLst>
      <p:ext uri="{BB962C8B-B14F-4D97-AF65-F5344CB8AC3E}">
        <p14:creationId xmlns:p14="http://schemas.microsoft.com/office/powerpoint/2010/main" val="20757575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Quality description of problem and solution to a frequently occurring problem in some domain. </a:t>
            </a:r>
          </a:p>
          <a:p>
            <a:pPr lvl="1"/>
            <a:r>
              <a:rPr lang="en-US" dirty="0"/>
              <a:t>(object oriented programming, network apps…) </a:t>
            </a:r>
          </a:p>
          <a:p>
            <a:pPr lvl="1"/>
            <a:r>
              <a:rPr lang="en-US" dirty="0"/>
              <a:t>Description usually involves problem definition, driving forces, solution, benefits, difficulties, related patterns, antipatterns</a:t>
            </a:r>
          </a:p>
          <a:p>
            <a:endParaRPr lang="en-US" dirty="0"/>
          </a:p>
          <a:p>
            <a:r>
              <a:rPr lang="en-US" dirty="0"/>
              <a:t>Pattern Language</a:t>
            </a:r>
          </a:p>
          <a:p>
            <a:pPr lvl="1"/>
            <a:r>
              <a:rPr lang="en-US" dirty="0"/>
              <a:t>a collection of design patterns, guiding the users through the decision process in building a system.</a:t>
            </a:r>
          </a:p>
          <a:p>
            <a:endParaRPr lang="en-US" dirty="0"/>
          </a:p>
          <a:p>
            <a:r>
              <a:rPr lang="en-US" dirty="0"/>
              <a:t>Wait, not again …</a:t>
            </a:r>
          </a:p>
        </p:txBody>
      </p:sp>
    </p:spTree>
    <p:extLst>
      <p:ext uri="{BB962C8B-B14F-4D97-AF65-F5344CB8AC3E}">
        <p14:creationId xmlns:p14="http://schemas.microsoft.com/office/powerpoint/2010/main" val="3108395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22879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But origin (and use) way beyond the scope of </a:t>
            </a:r>
            <a:br>
              <a:rPr lang="en-US" dirty="0"/>
            </a:br>
            <a:r>
              <a:rPr lang="en-US" dirty="0"/>
              <a:t>Computer Science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i="1" dirty="0"/>
              <a:t>Alexander, Christopher (1977). A Pattern Language: Towns, </a:t>
            </a:r>
            <a:br>
              <a:rPr lang="en-US" i="1" dirty="0"/>
            </a:br>
            <a:r>
              <a:rPr lang="en-US" i="1" dirty="0"/>
              <a:t>Buildings, Construction. Oxford University Press, USA.</a:t>
            </a:r>
            <a:br>
              <a:rPr lang="en-US" i="1" dirty="0"/>
            </a:br>
            <a:r>
              <a:rPr lang="en-US" i="1" dirty="0"/>
              <a:t> p. 1216. ISBN 0-19-501919-9.</a:t>
            </a:r>
          </a:p>
          <a:p>
            <a:endParaRPr lang="en-US" dirty="0"/>
          </a:p>
          <a:p>
            <a:r>
              <a:rPr lang="en-US" dirty="0"/>
              <a:t>Patterns for city planning, landscaping, and architecture, an attempt to capture the principles of a  “living” 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2530" y="2977474"/>
            <a:ext cx="1971270" cy="271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08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Patterns !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267" y="1463327"/>
            <a:ext cx="7873465" cy="507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71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Covered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Topics so far:</a:t>
            </a:r>
          </a:p>
          <a:p>
            <a:pPr lvl="1"/>
            <a:r>
              <a:rPr lang="en-US" dirty="0"/>
              <a:t>Parallel platforms and environments</a:t>
            </a:r>
          </a:p>
          <a:p>
            <a:pPr lvl="1"/>
            <a:r>
              <a:rPr lang="en-US" dirty="0"/>
              <a:t>Distributed environments</a:t>
            </a:r>
          </a:p>
          <a:p>
            <a:pPr lvl="1"/>
            <a:r>
              <a:rPr lang="en-US" dirty="0"/>
              <a:t>Standard interfaces and tools</a:t>
            </a:r>
          </a:p>
          <a:p>
            <a:r>
              <a:rPr lang="en-US" dirty="0"/>
              <a:t>This talk</a:t>
            </a:r>
          </a:p>
          <a:p>
            <a:pPr lvl="1"/>
            <a:r>
              <a:rPr lang="en-US" dirty="0"/>
              <a:t>Parallel algorithm </a:t>
            </a:r>
            <a:r>
              <a:rPr lang="en-US" dirty="0">
                <a:solidFill>
                  <a:srgbClr val="EB811B"/>
                </a:solidFill>
              </a:rPr>
              <a:t>design</a:t>
            </a:r>
          </a:p>
          <a:p>
            <a:pPr lvl="1"/>
            <a:r>
              <a:rPr lang="en-US" dirty="0"/>
              <a:t>Task/Channel model</a:t>
            </a:r>
          </a:p>
          <a:p>
            <a:pPr lvl="1"/>
            <a:r>
              <a:rPr lang="en-US" dirty="0"/>
              <a:t>Foster’s design methodology</a:t>
            </a:r>
          </a:p>
        </p:txBody>
      </p:sp>
    </p:spTree>
    <p:extLst>
      <p:ext uri="{BB962C8B-B14F-4D97-AF65-F5344CB8AC3E}">
        <p14:creationId xmlns:p14="http://schemas.microsoft.com/office/powerpoint/2010/main" val="22795304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Programming Patterns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Parallel software does not fully exploit parallel hardware</a:t>
            </a:r>
          </a:p>
          <a:p>
            <a:pPr lvl="1"/>
            <a:r>
              <a:rPr lang="en-US" dirty="0"/>
              <a:t>Too difficult for programmers</a:t>
            </a:r>
          </a:p>
          <a:p>
            <a:pPr lvl="1"/>
            <a:r>
              <a:rPr lang="en-US" dirty="0"/>
              <a:t>Parallel Programming Environments do not focus on design issues (sic!)</a:t>
            </a:r>
          </a:p>
          <a:p>
            <a:r>
              <a:rPr lang="en-US" dirty="0"/>
              <a:t>Need a “cookbook” that will guide the programmers systematically to achieve peak parallel performance</a:t>
            </a:r>
          </a:p>
          <a:p>
            <a:pPr lvl="1"/>
            <a:r>
              <a:rPr lang="en-US" dirty="0"/>
              <a:t>(decomposition, algorithm, program structure, programming environment, optimizations) </a:t>
            </a:r>
          </a:p>
          <a:p>
            <a:r>
              <a:rPr lang="en-US" dirty="0"/>
              <a:t>Provide common vocabulary to the programming community</a:t>
            </a:r>
          </a:p>
          <a:p>
            <a:r>
              <a:rPr lang="en-US" dirty="0"/>
              <a:t>Software reusability &amp; modularity</a:t>
            </a:r>
          </a:p>
        </p:txBody>
      </p:sp>
    </p:spTree>
    <p:extLst>
      <p:ext uri="{BB962C8B-B14F-4D97-AF65-F5344CB8AC3E}">
        <p14:creationId xmlns:p14="http://schemas.microsoft.com/office/powerpoint/2010/main" val="234835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1385" y="1114533"/>
            <a:ext cx="2184202" cy="2179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Patterns for Parallel Programming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466347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	  Mattson, Sanders, </a:t>
            </a:r>
            <a:r>
              <a:rPr lang="en-US" i="1" dirty="0" err="1"/>
              <a:t>Massingill</a:t>
            </a:r>
            <a:r>
              <a:rPr lang="en-US" i="1" dirty="0"/>
              <a:t>: </a:t>
            </a:r>
            <a:br>
              <a:rPr lang="en-US" i="1" dirty="0"/>
            </a:br>
            <a:r>
              <a:rPr lang="en-US" i="1" dirty="0"/>
              <a:t>	  Patterns for Parallel </a:t>
            </a:r>
            <a:br>
              <a:rPr lang="en-US" i="1" dirty="0"/>
            </a:br>
            <a:r>
              <a:rPr lang="en-US" i="1" dirty="0"/>
              <a:t>	  Programming (2005)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4 design spaces</a:t>
            </a:r>
          </a:p>
          <a:p>
            <a:pPr marL="0" indent="0">
              <a:buNone/>
            </a:pPr>
            <a:r>
              <a:rPr lang="en-US" i="1" dirty="0"/>
              <a:t>Algorithm Expression</a:t>
            </a:r>
          </a:p>
          <a:p>
            <a:r>
              <a:rPr lang="en-US" dirty="0"/>
              <a:t>Finding Concurrency</a:t>
            </a:r>
          </a:p>
          <a:p>
            <a:pPr lvl="1"/>
            <a:r>
              <a:rPr lang="en-US" dirty="0"/>
              <a:t>Expose concurrent tasks</a:t>
            </a:r>
          </a:p>
          <a:p>
            <a:r>
              <a:rPr lang="en-US" dirty="0"/>
              <a:t>Algorithm Structure</a:t>
            </a:r>
          </a:p>
          <a:p>
            <a:pPr lvl="1"/>
            <a:r>
              <a:rPr lang="en-US" dirty="0"/>
              <a:t>Map tasks to processes to exploit parallel architecture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Software Construction</a:t>
            </a:r>
          </a:p>
          <a:p>
            <a:r>
              <a:rPr lang="en-US" dirty="0"/>
              <a:t>Supporting Structures</a:t>
            </a:r>
          </a:p>
          <a:p>
            <a:pPr lvl="1"/>
            <a:r>
              <a:rPr lang="en-US" dirty="0"/>
              <a:t>Code and data structuring patterns</a:t>
            </a:r>
          </a:p>
          <a:p>
            <a:r>
              <a:rPr lang="en-US" dirty="0"/>
              <a:t>Implementation Mechanisms</a:t>
            </a:r>
          </a:p>
          <a:p>
            <a:pPr lvl="1"/>
            <a:r>
              <a:rPr lang="en-US" dirty="0"/>
              <a:t>Low level mechanisms used to write parallel programs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fact an analogy to Fosters methodology</a:t>
            </a:r>
          </a:p>
        </p:txBody>
      </p:sp>
    </p:spTree>
    <p:extLst>
      <p:ext uri="{BB962C8B-B14F-4D97-AF65-F5344CB8AC3E}">
        <p14:creationId xmlns:p14="http://schemas.microsoft.com/office/powerpoint/2010/main" val="1470920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Finding Concurrency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decomposition</a:t>
            </a:r>
          </a:p>
          <a:p>
            <a:pPr lvl="1"/>
            <a:r>
              <a:rPr lang="en-US" dirty="0"/>
              <a:t>Function calls</a:t>
            </a:r>
          </a:p>
          <a:p>
            <a:pPr lvl="1"/>
            <a:r>
              <a:rPr lang="en-US" dirty="0"/>
              <a:t>Independent loop iterations</a:t>
            </a:r>
          </a:p>
          <a:p>
            <a:r>
              <a:rPr lang="en-US" dirty="0"/>
              <a:t>Data decomposition</a:t>
            </a:r>
          </a:p>
          <a:p>
            <a:pPr lvl="1"/>
            <a:r>
              <a:rPr lang="en-US" dirty="0"/>
              <a:t>Often related to task decomposition</a:t>
            </a:r>
          </a:p>
          <a:p>
            <a:pPr lvl="1"/>
            <a:r>
              <a:rPr lang="en-US" dirty="0"/>
              <a:t>Start with this  when</a:t>
            </a:r>
          </a:p>
          <a:p>
            <a:pPr lvl="2"/>
            <a:r>
              <a:rPr lang="en-US" dirty="0"/>
              <a:t>The algorithm is woven around a large data structure</a:t>
            </a:r>
          </a:p>
          <a:p>
            <a:pPr lvl="2"/>
            <a:r>
              <a:rPr lang="en-US" dirty="0"/>
              <a:t>Similar operations are applied to different parts of the data structure</a:t>
            </a:r>
          </a:p>
          <a:p>
            <a:r>
              <a:rPr lang="en-US" dirty="0"/>
              <a:t>Pipeline decomposition</a:t>
            </a:r>
          </a:p>
        </p:txBody>
      </p:sp>
    </p:spTree>
    <p:extLst>
      <p:ext uri="{BB962C8B-B14F-4D97-AF65-F5344CB8AC3E}">
        <p14:creationId xmlns:p14="http://schemas.microsoft.com/office/powerpoint/2010/main" val="2070893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Common Types of Data Decomposition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Array-like data structures</a:t>
            </a:r>
          </a:p>
          <a:p>
            <a:pPr lvl="1"/>
            <a:r>
              <a:rPr lang="en-US" dirty="0"/>
              <a:t>Decomposition of arrays along rows, columns, blocks</a:t>
            </a:r>
          </a:p>
          <a:p>
            <a:endParaRPr lang="en-US" dirty="0"/>
          </a:p>
          <a:p>
            <a:r>
              <a:rPr lang="en-US" dirty="0"/>
              <a:t>Recursive data structures</a:t>
            </a:r>
          </a:p>
          <a:p>
            <a:pPr lvl="1"/>
            <a:r>
              <a:rPr lang="en-US" dirty="0"/>
              <a:t>Example: decomposition of trees into sub-trees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0448" y="4270634"/>
            <a:ext cx="5051104" cy="237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02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Parallel Patterns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Embarrassingly Parallel </a:t>
            </a:r>
          </a:p>
          <a:p>
            <a:r>
              <a:rPr lang="en-US" dirty="0"/>
              <a:t>Replicable </a:t>
            </a:r>
          </a:p>
          <a:p>
            <a:r>
              <a:rPr lang="en-US" dirty="0"/>
              <a:t>Repository </a:t>
            </a:r>
          </a:p>
          <a:p>
            <a:r>
              <a:rPr lang="en-US" dirty="0"/>
              <a:t>Divide &amp; Conquer </a:t>
            </a:r>
          </a:p>
          <a:p>
            <a:r>
              <a:rPr lang="en-US" dirty="0"/>
              <a:t>Pipeline </a:t>
            </a:r>
          </a:p>
          <a:p>
            <a:r>
              <a:rPr lang="en-US" dirty="0"/>
              <a:t>Recursive Data </a:t>
            </a:r>
          </a:p>
          <a:p>
            <a:r>
              <a:rPr lang="en-US" dirty="0"/>
              <a:t>Geometric </a:t>
            </a:r>
          </a:p>
          <a:p>
            <a:r>
              <a:rPr lang="en-US" dirty="0"/>
              <a:t>Irregular Mesh </a:t>
            </a:r>
          </a:p>
          <a:p>
            <a:r>
              <a:rPr lang="en-US" dirty="0"/>
              <a:t>Inseparable </a:t>
            </a:r>
          </a:p>
        </p:txBody>
      </p:sp>
    </p:spTree>
    <p:extLst>
      <p:ext uri="{BB962C8B-B14F-4D97-AF65-F5344CB8AC3E}">
        <p14:creationId xmlns:p14="http://schemas.microsoft.com/office/powerpoint/2010/main" val="1679417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Embarrassingly Parallel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problems composed of </a:t>
            </a:r>
            <a:r>
              <a:rPr lang="en-US" i="1" dirty="0"/>
              <a:t>Independent Tasks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798" y="2328188"/>
            <a:ext cx="7266404" cy="428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235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Replicable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Sets of operations need to be performed using global data structure, causing dependency</a:t>
            </a:r>
            <a:endParaRPr lang="en-US" i="1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64716"/>
            <a:ext cx="5753250" cy="451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6486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Independent operations applied to a centralized data structure in a non-deterministic way</a:t>
            </a:r>
          </a:p>
          <a:p>
            <a:endParaRPr lang="en-US" i="1" dirty="0"/>
          </a:p>
          <a:p>
            <a:r>
              <a:rPr lang="en-US" dirty="0"/>
              <a:t>Access is managed by </a:t>
            </a:r>
            <a:br>
              <a:rPr lang="en-US" dirty="0"/>
            </a:br>
            <a:r>
              <a:rPr lang="en-US" dirty="0"/>
              <a:t>a repository (tasks cannot</a:t>
            </a:r>
            <a:br>
              <a:rPr lang="en-US" dirty="0"/>
            </a:br>
            <a:r>
              <a:rPr lang="en-US" dirty="0"/>
              <a:t>access single element simultaneously)</a:t>
            </a:r>
          </a:p>
          <a:p>
            <a:endParaRPr lang="en-US" dirty="0"/>
          </a:p>
          <a:p>
            <a:r>
              <a:rPr lang="en-US" dirty="0"/>
              <a:t>Function calls often </a:t>
            </a:r>
            <a:br>
              <a:rPr lang="en-US" dirty="0"/>
            </a:br>
            <a:r>
              <a:rPr lang="en-US" dirty="0"/>
              <a:t>asynchronous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9573" y="2643803"/>
            <a:ext cx="6542485" cy="391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9321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Divide &amp; Conquer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 decomposed into independent sub-problems, solutions merged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7727" y="2974208"/>
            <a:ext cx="7763278" cy="365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648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Pipeline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A series of ordered but independent computation stages need to be applied on data, where each output of a computation becomes input of subsequent computation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997" y="3042880"/>
            <a:ext cx="7543997" cy="371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327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1A15CA7-0BD1-447F-8FAD-D31F643154DA}"/>
              </a:ext>
            </a:extLst>
          </p:cNvPr>
          <p:cNvSpPr txBox="1">
            <a:spLocks/>
          </p:cNvSpPr>
          <p:nvPr/>
        </p:nvSpPr>
        <p:spPr>
          <a:xfrm>
            <a:off x="734255" y="3178252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endParaRPr lang="cs-CZ" sz="4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1412D8-23CB-41C6-9B80-D865CDF7FAC3}"/>
              </a:ext>
            </a:extLst>
          </p:cNvPr>
          <p:cNvSpPr txBox="1">
            <a:spLocks/>
          </p:cNvSpPr>
          <p:nvPr/>
        </p:nvSpPr>
        <p:spPr>
          <a:xfrm>
            <a:off x="902206" y="4243873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endParaRPr lang="cs-CZ" sz="4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CA9A4C-B77E-4650-9BF5-91CAF46CE248}"/>
              </a:ext>
            </a:extLst>
          </p:cNvPr>
          <p:cNvSpPr txBox="1">
            <a:spLocks/>
          </p:cNvSpPr>
          <p:nvPr/>
        </p:nvSpPr>
        <p:spPr>
          <a:xfrm>
            <a:off x="808900" y="2112631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r>
              <a:rPr lang="en-US" sz="4400" dirty="0"/>
              <a:t>Parallel Algorithm Design</a:t>
            </a:r>
            <a:endParaRPr lang="cs-CZ" sz="4400" dirty="0"/>
          </a:p>
        </p:txBody>
      </p:sp>
    </p:spTree>
    <p:extLst>
      <p:ext uri="{BB962C8B-B14F-4D97-AF65-F5344CB8AC3E}">
        <p14:creationId xmlns:p14="http://schemas.microsoft.com/office/powerpoint/2010/main" val="558023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Recursive Data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Little space for concurrency in the original form, but sometimes can be </a:t>
            </a:r>
            <a:r>
              <a:rPr lang="en-US" i="1" dirty="0"/>
              <a:t>transformed</a:t>
            </a:r>
            <a:r>
              <a:rPr lang="en-US" dirty="0"/>
              <a:t> into a more suitable form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9565" y="2743837"/>
            <a:ext cx="5932869" cy="385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0367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Geometric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Dependencies exist, but communicate in predictable (geometric) neighbor-to-neighbor paths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671" y="3000557"/>
            <a:ext cx="3804657" cy="361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1924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Irregular Mesh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Communication on non-predictable paths in a mesh topology. Look at patterns (and principles) that constructed the mesh, statistical analysis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800" y="2786084"/>
            <a:ext cx="3704400" cy="378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0894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Inseparable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When all reasonable patterns fail</a:t>
            </a:r>
          </a:p>
          <a:p>
            <a:r>
              <a:rPr lang="en-US" dirty="0"/>
              <a:t>Explicit  protection when processing dependent elements</a:t>
            </a:r>
          </a:p>
          <a:p>
            <a:pPr lvl="1"/>
            <a:r>
              <a:rPr lang="en-US" dirty="0"/>
              <a:t>Mutual exclusion, producer-consumer</a:t>
            </a:r>
          </a:p>
          <a:p>
            <a:endParaRPr lang="en-US" dirty="0"/>
          </a:p>
          <a:p>
            <a:r>
              <a:rPr lang="en-US" dirty="0"/>
              <a:t>Very </a:t>
            </a:r>
            <a:r>
              <a:rPr lang="en-US"/>
              <a:t>vague definition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602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Task/Channel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EB811B"/>
                </a:solidFill>
              </a:rPr>
              <a:t>Parallel program </a:t>
            </a:r>
            <a:r>
              <a:rPr lang="en-US" dirty="0"/>
              <a:t>modelled as a collection of </a:t>
            </a:r>
            <a:r>
              <a:rPr lang="en-US" b="1" dirty="0"/>
              <a:t>tasks </a:t>
            </a:r>
            <a:r>
              <a:rPr lang="en-US" dirty="0"/>
              <a:t>that communicate by sending messages through </a:t>
            </a:r>
            <a:r>
              <a:rPr lang="en-US" b="1" dirty="0"/>
              <a:t>channels</a:t>
            </a:r>
            <a:endParaRPr lang="en-US" dirty="0"/>
          </a:p>
          <a:p>
            <a:r>
              <a:rPr lang="en-US" dirty="0">
                <a:solidFill>
                  <a:srgbClr val="EB811B"/>
                </a:solidFill>
              </a:rPr>
              <a:t>Task</a:t>
            </a:r>
            <a:r>
              <a:rPr lang="en-US" b="1" dirty="0"/>
              <a:t> </a:t>
            </a:r>
            <a:r>
              <a:rPr lang="en-US" dirty="0"/>
              <a:t>is an executable unit (local memory, </a:t>
            </a:r>
            <a:br>
              <a:rPr lang="en-US" dirty="0"/>
            </a:br>
            <a:r>
              <a:rPr lang="en-US" dirty="0"/>
              <a:t>I/O ports for non-local data access)</a:t>
            </a:r>
          </a:p>
          <a:p>
            <a:r>
              <a:rPr lang="en-US" dirty="0">
                <a:solidFill>
                  <a:srgbClr val="EB811B"/>
                </a:solidFill>
              </a:rPr>
              <a:t>Channel</a:t>
            </a:r>
            <a:r>
              <a:rPr lang="en-US" dirty="0"/>
              <a:t> is message queue (maintains </a:t>
            </a:r>
            <a:br>
              <a:rPr lang="en-US" dirty="0"/>
            </a:br>
            <a:r>
              <a:rPr lang="en-US" dirty="0"/>
              <a:t>order of messages, no </a:t>
            </a:r>
            <a:r>
              <a:rPr lang="en-US" dirty="0" err="1"/>
              <a:t>dupla</a:t>
            </a:r>
            <a:r>
              <a:rPr lang="en-US" dirty="0"/>
              <a:t>, no lost)</a:t>
            </a:r>
          </a:p>
          <a:p>
            <a:r>
              <a:rPr lang="en-US" dirty="0"/>
              <a:t>Read operation (from a channel) blocks, </a:t>
            </a:r>
            <a:br>
              <a:rPr lang="en-US" dirty="0"/>
            </a:br>
            <a:r>
              <a:rPr lang="en-US" dirty="0"/>
              <a:t>but sending does not</a:t>
            </a:r>
          </a:p>
          <a:p>
            <a:r>
              <a:rPr lang="en-US" dirty="0">
                <a:solidFill>
                  <a:srgbClr val="EB811B"/>
                </a:solidFill>
              </a:rPr>
              <a:t>Lifetime</a:t>
            </a:r>
            <a:r>
              <a:rPr lang="en-US" b="1" dirty="0"/>
              <a:t> </a:t>
            </a:r>
            <a:r>
              <a:rPr lang="en-US" dirty="0"/>
              <a:t>is time between start of first task and end of last task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2972" y="2934466"/>
            <a:ext cx="3037194" cy="213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846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Foster’s design  methodology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844" y="2264293"/>
            <a:ext cx="5132749" cy="365769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208520" cy="478693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logical methodology for parallel program design</a:t>
            </a:r>
          </a:p>
          <a:p>
            <a:pPr marL="457200" lvl="1" indent="0">
              <a:buNone/>
            </a:pPr>
            <a:r>
              <a:rPr lang="en-US" i="1" dirty="0"/>
              <a:t>Ian Foster: Designing and Building Parallel Programs: Concepts and Tools for Parallel Software Engineering, Addison-Wesley Longman Publishing Co., Inc. </a:t>
            </a:r>
            <a:br>
              <a:rPr lang="en-US" i="1" dirty="0"/>
            </a:br>
            <a:r>
              <a:rPr lang="en-US" i="1" dirty="0"/>
              <a:t>Boston, MA, USA, 1995, ISBN:0201575949</a:t>
            </a:r>
          </a:p>
          <a:p>
            <a:r>
              <a:rPr lang="en-US" dirty="0"/>
              <a:t>4 stages</a:t>
            </a:r>
          </a:p>
          <a:p>
            <a:pPr lvl="1"/>
            <a:r>
              <a:rPr lang="en-US" dirty="0"/>
              <a:t>Partitioning</a:t>
            </a:r>
          </a:p>
          <a:p>
            <a:pPr lvl="2"/>
            <a:r>
              <a:rPr lang="en-US" dirty="0"/>
              <a:t>Divide computation and data to pieces</a:t>
            </a:r>
          </a:p>
          <a:p>
            <a:pPr lvl="1"/>
            <a:r>
              <a:rPr lang="en-US" dirty="0"/>
              <a:t>Communication</a:t>
            </a:r>
          </a:p>
          <a:p>
            <a:pPr lvl="2"/>
            <a:r>
              <a:rPr lang="en-US" dirty="0"/>
              <a:t>Determine how tasks will communicate, local </a:t>
            </a:r>
            <a:br>
              <a:rPr lang="en-US" dirty="0"/>
            </a:br>
            <a:r>
              <a:rPr lang="en-US" dirty="0"/>
              <a:t>and global patterns</a:t>
            </a:r>
          </a:p>
          <a:p>
            <a:pPr lvl="1"/>
            <a:r>
              <a:rPr lang="en-US" dirty="0"/>
              <a:t>Agglomeration</a:t>
            </a:r>
          </a:p>
          <a:p>
            <a:pPr lvl="2"/>
            <a:r>
              <a:rPr lang="en-US" dirty="0"/>
              <a:t>Group tasks into larger (tasks) to improve performance (simplify coding)</a:t>
            </a:r>
          </a:p>
          <a:p>
            <a:pPr lvl="1"/>
            <a:r>
              <a:rPr lang="en-US" dirty="0"/>
              <a:t>Mapping</a:t>
            </a:r>
          </a:p>
          <a:p>
            <a:pPr lvl="2"/>
            <a:r>
              <a:rPr lang="en-US" dirty="0"/>
              <a:t>Assign tasks to physical resources (processors, cores)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786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Foster’s design  methodology: Partitioning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</a:t>
            </a:r>
          </a:p>
          <a:p>
            <a:pPr lvl="1"/>
            <a:r>
              <a:rPr lang="en-US" dirty="0"/>
              <a:t>Discover as much parallelism as possible. Other stages of FDM aim at </a:t>
            </a:r>
            <a:r>
              <a:rPr lang="en-US" i="1" dirty="0"/>
              <a:t>reducing</a:t>
            </a:r>
            <a:r>
              <a:rPr lang="en-US" dirty="0"/>
              <a:t> parallelism</a:t>
            </a:r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Domain decomposition</a:t>
            </a:r>
          </a:p>
          <a:p>
            <a:pPr lvl="2"/>
            <a:r>
              <a:rPr lang="en-US" dirty="0"/>
              <a:t>Split data into pieces to which parallel actions (primitive tasks) can be applied</a:t>
            </a:r>
          </a:p>
          <a:p>
            <a:pPr lvl="2"/>
            <a:r>
              <a:rPr lang="en-US" dirty="0"/>
              <a:t>Find the largest and most frequently accessed data artifact and break it into many small (equally sized) pieces</a:t>
            </a:r>
          </a:p>
          <a:p>
            <a:pPr lvl="2"/>
            <a:r>
              <a:rPr lang="en-US" dirty="0"/>
              <a:t>Problem decomposed by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2325" y="4596011"/>
            <a:ext cx="5618115" cy="208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545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Foster’s design  methodology: Partitioning (II)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Functional decomposition</a:t>
            </a:r>
          </a:p>
          <a:p>
            <a:pPr lvl="1"/>
            <a:r>
              <a:rPr lang="en-US" dirty="0"/>
              <a:t>Different operations applied concurrently to different parts of data</a:t>
            </a:r>
          </a:p>
          <a:p>
            <a:pPr lvl="1"/>
            <a:r>
              <a:rPr lang="en-US" dirty="0"/>
              <a:t>Primitive tasks mapped to these operations</a:t>
            </a:r>
          </a:p>
          <a:p>
            <a:pPr lvl="1"/>
            <a:r>
              <a:rPr lang="en-US" dirty="0"/>
              <a:t>For problems without inherent data parallelism</a:t>
            </a:r>
          </a:p>
          <a:p>
            <a:pPr lvl="1"/>
            <a:r>
              <a:rPr lang="en-US" dirty="0"/>
              <a:t>Problem decomposed by work</a:t>
            </a:r>
          </a:p>
          <a:p>
            <a:pPr lvl="1"/>
            <a:r>
              <a:rPr lang="en-US" dirty="0"/>
              <a:t>2 ways this can end</a:t>
            </a:r>
          </a:p>
          <a:p>
            <a:pPr lvl="2"/>
            <a:r>
              <a:rPr lang="en-US" dirty="0"/>
              <a:t>Computational pipeline (in different processes)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r>
              <a:rPr lang="en-US" dirty="0"/>
              <a:t>                  vs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Independent tasks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0043" y="3708969"/>
            <a:ext cx="4550348" cy="17308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4748" y="4778774"/>
            <a:ext cx="3075295" cy="207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37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riskology.co/wp-content/uploads/2014/04/checklis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77439"/>
            <a:ext cx="3172956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Foster’s design  methodology: Partitioning (III)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2956" y="1825625"/>
            <a:ext cx="8502488" cy="435133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Partition</a:t>
            </a:r>
            <a:r>
              <a:rPr lang="en-US" dirty="0"/>
              <a:t> should provide at least an </a:t>
            </a:r>
            <a:r>
              <a:rPr lang="en-US" b="1" dirty="0"/>
              <a:t>order of magnitude more</a:t>
            </a:r>
            <a:r>
              <a:rPr lang="en-US" dirty="0"/>
              <a:t> </a:t>
            </a:r>
            <a:r>
              <a:rPr lang="en-US" b="1" dirty="0"/>
              <a:t>tasks than processors </a:t>
            </a:r>
            <a:r>
              <a:rPr lang="en-US" dirty="0"/>
              <a:t>in target system</a:t>
            </a:r>
          </a:p>
          <a:p>
            <a:r>
              <a:rPr lang="en-US" b="1" dirty="0"/>
              <a:t>Redundancy </a:t>
            </a:r>
            <a:r>
              <a:rPr lang="en-US" dirty="0"/>
              <a:t>(in computation and storage) should be avoided (compare: map-reduce, GPU computing)</a:t>
            </a:r>
          </a:p>
          <a:p>
            <a:r>
              <a:rPr lang="en-US" b="1" dirty="0"/>
              <a:t>Primitive tasks should </a:t>
            </a:r>
            <a:r>
              <a:rPr lang="en-US" dirty="0"/>
              <a:t>have </a:t>
            </a:r>
            <a:r>
              <a:rPr lang="en-US" b="1" dirty="0"/>
              <a:t>similar size </a:t>
            </a:r>
            <a:r>
              <a:rPr lang="en-US" dirty="0"/>
              <a:t>to enable efficient allocation to processors (and similar runtime)</a:t>
            </a:r>
          </a:p>
          <a:p>
            <a:r>
              <a:rPr lang="en-US" dirty="0"/>
              <a:t>The </a:t>
            </a:r>
            <a:r>
              <a:rPr lang="en-US" b="1" dirty="0"/>
              <a:t>number of tasks </a:t>
            </a:r>
            <a:r>
              <a:rPr lang="en-US" dirty="0"/>
              <a:t>should </a:t>
            </a:r>
            <a:r>
              <a:rPr lang="en-US" b="1" dirty="0"/>
              <a:t>increases with problem size </a:t>
            </a:r>
            <a:r>
              <a:rPr lang="en-US" dirty="0"/>
              <a:t>(no size of tasks)</a:t>
            </a:r>
          </a:p>
          <a:p>
            <a:r>
              <a:rPr lang="en-US" dirty="0"/>
              <a:t>Try to identify alternative </a:t>
            </a:r>
            <a:r>
              <a:rPr lang="en-US" dirty="0" err="1"/>
              <a:t>partitionings</a:t>
            </a:r>
            <a:r>
              <a:rPr lang="en-US" dirty="0"/>
              <a:t>, check domain and functional decomposition</a:t>
            </a:r>
          </a:p>
        </p:txBody>
      </p:sp>
    </p:spTree>
    <p:extLst>
      <p:ext uri="{BB962C8B-B14F-4D97-AF65-F5344CB8AC3E}">
        <p14:creationId xmlns:p14="http://schemas.microsoft.com/office/powerpoint/2010/main" val="4217096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FDM: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Define information flow between tasks</a:t>
            </a:r>
          </a:p>
          <a:p>
            <a:pPr lvl="1"/>
            <a:r>
              <a:rPr lang="en-US" dirty="0"/>
              <a:t>Local communication</a:t>
            </a:r>
          </a:p>
          <a:p>
            <a:pPr lvl="2"/>
            <a:r>
              <a:rPr lang="en-US" dirty="0"/>
              <a:t>Between small number of tasks</a:t>
            </a:r>
          </a:p>
          <a:p>
            <a:pPr lvl="1"/>
            <a:r>
              <a:rPr lang="en-US" dirty="0"/>
              <a:t>Global communication</a:t>
            </a:r>
          </a:p>
          <a:p>
            <a:pPr lvl="2"/>
            <a:r>
              <a:rPr lang="en-US" dirty="0"/>
              <a:t>Many tasks need to exchange data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Structured communication vs Unstructured communication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620" y="4603158"/>
            <a:ext cx="2367705" cy="13661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630" y="4446768"/>
            <a:ext cx="2166314" cy="205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712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1357</Words>
  <Application>Microsoft Office PowerPoint</Application>
  <PresentationFormat>Widescreen</PresentationFormat>
  <Paragraphs>203</Paragraphs>
  <Slides>33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Calibri</vt:lpstr>
      <vt:lpstr>Arial</vt:lpstr>
      <vt:lpstr>Fira Sans Book</vt:lpstr>
      <vt:lpstr>Custom Design</vt:lpstr>
      <vt:lpstr>Parallel and Distributed Systems / 8</vt:lpstr>
      <vt:lpstr>Covered topics</vt:lpstr>
      <vt:lpstr>PowerPoint Presentation</vt:lpstr>
      <vt:lpstr>Task/Channel model</vt:lpstr>
      <vt:lpstr>Foster’s design  methodology</vt:lpstr>
      <vt:lpstr>Foster’s design  methodology: Partitioning</vt:lpstr>
      <vt:lpstr>Foster’s design  methodology: Partitioning (II)</vt:lpstr>
      <vt:lpstr>Foster’s design  methodology: Partitioning (III)</vt:lpstr>
      <vt:lpstr>FDM: Communication</vt:lpstr>
      <vt:lpstr>FDM: Communication (II)</vt:lpstr>
      <vt:lpstr>FDM: Agglomeration</vt:lpstr>
      <vt:lpstr>FDM: Agglomeration (II)</vt:lpstr>
      <vt:lpstr>FDM: Mapping</vt:lpstr>
      <vt:lpstr>FDM: Mapping (II)</vt:lpstr>
      <vt:lpstr>FDM: Mapping (III)</vt:lpstr>
      <vt:lpstr>PowerPoint Presentation</vt:lpstr>
      <vt:lpstr>Patterns</vt:lpstr>
      <vt:lpstr>Patterns?</vt:lpstr>
      <vt:lpstr>Patterns !</vt:lpstr>
      <vt:lpstr>Parallel Programming Patterns</vt:lpstr>
      <vt:lpstr>Patterns for Parallel Programming</vt:lpstr>
      <vt:lpstr>Finding Concurrency</vt:lpstr>
      <vt:lpstr>Common Types of Data Decomposition</vt:lpstr>
      <vt:lpstr>Common Parallel Patterns</vt:lpstr>
      <vt:lpstr>Embarrassingly Parallel </vt:lpstr>
      <vt:lpstr>Replicable</vt:lpstr>
      <vt:lpstr>Repository</vt:lpstr>
      <vt:lpstr>Divide &amp; Conquer</vt:lpstr>
      <vt:lpstr>Pipeline</vt:lpstr>
      <vt:lpstr>Recursive Data</vt:lpstr>
      <vt:lpstr>Geometric</vt:lpstr>
      <vt:lpstr>Irregular Mesh</vt:lpstr>
      <vt:lpstr>Inseparable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Algorithms I / 1</dc:title>
  <dc:creator>kro080@vsb.cz</dc:creator>
  <cp:lastModifiedBy>kro080@vsb.cz</cp:lastModifiedBy>
  <cp:revision>202</cp:revision>
  <dcterms:created xsi:type="dcterms:W3CDTF">2019-09-25T16:59:14Z</dcterms:created>
  <dcterms:modified xsi:type="dcterms:W3CDTF">2021-04-16T11:26:05Z</dcterms:modified>
</cp:coreProperties>
</file>